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3" r:id="rId2"/>
    <p:sldId id="278" r:id="rId3"/>
    <p:sldId id="269" r:id="rId4"/>
    <p:sldId id="282" r:id="rId5"/>
    <p:sldId id="270" r:id="rId6"/>
    <p:sldId id="279" r:id="rId7"/>
    <p:sldId id="272" r:id="rId8"/>
    <p:sldId id="268" r:id="rId9"/>
    <p:sldId id="280" r:id="rId10"/>
    <p:sldId id="281" r:id="rId11"/>
    <p:sldId id="271" r:id="rId12"/>
    <p:sldId id="275" r:id="rId13"/>
    <p:sldId id="276" r:id="rId14"/>
    <p:sldId id="283" r:id="rId15"/>
    <p:sldId id="266" r:id="rId16"/>
    <p:sldId id="273" r:id="rId17"/>
    <p:sldId id="277" r:id="rId18"/>
  </p:sldIdLst>
  <p:sldSz cx="9144000" cy="6858000" type="screen4x3"/>
  <p:notesSz cx="6858000" cy="99456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 clrMode="bw"/>
  <p:clrMru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70" autoAdjust="0"/>
    <p:restoredTop sz="95018" autoAdjust="0"/>
  </p:normalViewPr>
  <p:slideViewPr>
    <p:cSldViewPr>
      <p:cViewPr varScale="1">
        <p:scale>
          <a:sx n="90" d="100"/>
          <a:sy n="90" d="100"/>
        </p:scale>
        <p:origin x="-195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72"/>
    </p:cViewPr>
  </p:notesTextViewPr>
  <p:notesViewPr>
    <p:cSldViewPr snapToGrid="0" snapToObjects="1">
      <p:cViewPr varScale="1">
        <p:scale>
          <a:sx n="67" d="100"/>
          <a:sy n="67" d="100"/>
        </p:scale>
        <p:origin x="-3608" y="-104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82AAB-333C-0B4A-BAF7-FEC8E3F98C48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2A360-2786-4D40-86F3-0C34D0B158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4967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636F6-8476-481C-9B77-A24A75D1F6D7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4A25B-A411-4D19-BC25-2804575CB5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10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smtClean="0"/>
              <a:t> …litt over middels engasjert i KK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smtClean="0"/>
              <a:t>”Hvordan vi driver KK i Asker” og mine </a:t>
            </a:r>
            <a:r>
              <a:rPr lang="nb-NO" baseline="0" dirty="0" smtClean="0"/>
              <a:t>erfaringer</a:t>
            </a: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3973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u="none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452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1983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baseline="0" dirty="0" smtClean="0"/>
              <a:t>Varig tilbud: for ikke å være avhengig av frivillige foreldre eller lærernes kompetanse….</a:t>
            </a:r>
            <a:endParaRPr lang="nb-NO" dirty="0" smtClean="0"/>
          </a:p>
          <a:p>
            <a:pPr marL="0" indent="0">
              <a:buFontTx/>
              <a:buNone/>
            </a:pPr>
            <a:r>
              <a:rPr lang="nb-NO" dirty="0" smtClean="0"/>
              <a:t>Løsning: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1. Barneskolene tilbyr Kodeklubb kurset som fast</a:t>
            </a:r>
            <a:r>
              <a:rPr lang="nb-NO" dirty="0" smtClean="0"/>
              <a:t> undervisningsopplegg. 1t</a:t>
            </a:r>
            <a:r>
              <a:rPr lang="nb-NO" baseline="0" dirty="0" smtClean="0"/>
              <a:t> i uken over 8-9 uker</a:t>
            </a:r>
            <a:r>
              <a:rPr lang="nb-NO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2.</a:t>
            </a:r>
            <a:r>
              <a:rPr lang="nb-NO" baseline="0" dirty="0" smtClean="0"/>
              <a:t> </a:t>
            </a:r>
            <a:r>
              <a:rPr lang="nb-NO" dirty="0" smtClean="0"/>
              <a:t>Få inn yngre (og</a:t>
            </a:r>
            <a:r>
              <a:rPr lang="nb-NO" baseline="0" dirty="0" smtClean="0"/>
              <a:t> kulere) </a:t>
            </a:r>
            <a:r>
              <a:rPr lang="nb-NO" dirty="0" smtClean="0"/>
              <a:t>lærere fra ungdomsskolen</a:t>
            </a:r>
            <a:r>
              <a:rPr lang="nb-NO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    Ungdom kjører Kodeklubb kurset på barneskolen. Som del av valgfag ”Teknologi i praksis”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3. </a:t>
            </a:r>
            <a:r>
              <a:rPr lang="nb-NO" dirty="0" smtClean="0"/>
              <a:t>Elever</a:t>
            </a:r>
            <a:r>
              <a:rPr lang="nb-NO" baseline="0" dirty="0" smtClean="0"/>
              <a:t> fra videregående gir opplæring til ungdom</a:t>
            </a:r>
            <a:endParaRPr lang="nb-NO" dirty="0" smtClean="0"/>
          </a:p>
          <a:p>
            <a:pPr marL="0" indent="0">
              <a:buFontTx/>
              <a:buNone/>
            </a:pPr>
            <a:r>
              <a:rPr lang="nb-NO" dirty="0" smtClean="0"/>
              <a:t>4. Lærere</a:t>
            </a:r>
            <a:r>
              <a:rPr lang="nb-NO" baseline="0" dirty="0" smtClean="0"/>
              <a:t> og frivillige </a:t>
            </a:r>
            <a:r>
              <a:rPr lang="nb-NO" dirty="0" smtClean="0"/>
              <a:t>bistår som veiledere</a:t>
            </a:r>
          </a:p>
          <a:p>
            <a:pPr marL="0" indent="0">
              <a:buFontTx/>
              <a:buNone/>
            </a:pPr>
            <a:endParaRPr lang="nb-NO" dirty="0" smtClean="0"/>
          </a:p>
          <a:p>
            <a:pPr marL="0" indent="0">
              <a:buFontTx/>
              <a:buNone/>
            </a:pPr>
            <a:endParaRPr lang="nb-NO" dirty="0" smtClean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730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 dirty="0" smtClean="0"/>
              <a:t>Motivasjonen min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Elevene 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Lærerne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Veien videre</a:t>
            </a:r>
          </a:p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578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 smtClean="0"/>
              <a:t>Barna største motivasjon</a:t>
            </a:r>
          </a:p>
          <a:p>
            <a:pPr marL="171450" indent="-171450">
              <a:buFontTx/>
              <a:buChar char="-"/>
            </a:pPr>
            <a:r>
              <a:rPr lang="nb-NO" dirty="0" smtClean="0"/>
              <a:t>Ble OBS på IT opplæring i skolen (sjokkert)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086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 smtClean="0"/>
              <a:t>2 år siden møtte ildsjeler</a:t>
            </a:r>
            <a:r>
              <a:rPr lang="nb-NO" baseline="0" dirty="0" smtClean="0"/>
              <a:t> i LKK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B</a:t>
            </a:r>
            <a:r>
              <a:rPr lang="nb-NO" dirty="0" smtClean="0"/>
              <a:t>efriende! Flere som var engasjert,</a:t>
            </a:r>
            <a:r>
              <a:rPr lang="nb-NO" baseline="0" dirty="0" smtClean="0"/>
              <a:t> t.o.m. hadde en plan…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Foreldremøter – krav til utstyr (provoserte meg). Blir ikke bedre på løping av å kjøpe flere par sko</a:t>
            </a:r>
          </a:p>
          <a:p>
            <a:pPr marL="171450" indent="-171450">
              <a:buFontTx/>
              <a:buChar char="-"/>
            </a:pPr>
            <a:endParaRPr lang="nb-NO" dirty="0" smtClean="0"/>
          </a:p>
          <a:p>
            <a:pPr marL="171450" indent="-171450">
              <a:buFontTx/>
              <a:buChar char="-"/>
            </a:pPr>
            <a:endParaRPr lang="nb-NO" baseline="0" dirty="0" smtClean="0"/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086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 smtClean="0"/>
              <a:t>Foreldre er veldig</a:t>
            </a:r>
            <a:r>
              <a:rPr lang="nb-NO" baseline="0" dirty="0" smtClean="0"/>
              <a:t> lett å engasjere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 smtClean="0"/>
              <a:t>Fortell realiteten</a:t>
            </a:r>
            <a:r>
              <a:rPr lang="nb-NO" baseline="0" dirty="0" smtClean="0"/>
              <a:t> – takknemlige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40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smtClean="0"/>
              <a:t>Entusiasme!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 smtClean="0"/>
              <a:t>Jenter og gutter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Scratch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smtClean="0"/>
              <a:t>Lite teori, mest </a:t>
            </a:r>
            <a:r>
              <a:rPr lang="nb-NO" baseline="0" dirty="0" smtClean="0"/>
              <a:t>mulig praktisk </a:t>
            </a:r>
            <a:endParaRPr lang="nb-NO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 smtClean="0"/>
              <a:t>Eget tempo</a:t>
            </a:r>
          </a:p>
          <a:p>
            <a:pPr marL="171450" indent="-171450">
              <a:buFontTx/>
              <a:buChar char="-"/>
            </a:pPr>
            <a:r>
              <a:rPr lang="nb-NO" dirty="0" smtClean="0"/>
              <a:t>Frihet</a:t>
            </a:r>
            <a:r>
              <a:rPr lang="nb-NO" dirty="0" smtClean="0"/>
              <a:t>:</a:t>
            </a:r>
            <a:r>
              <a:rPr lang="nb-NO" baseline="0" dirty="0" smtClean="0"/>
              <a:t> Musikkvideo (høyttalere og </a:t>
            </a:r>
            <a:r>
              <a:rPr lang="nb-NO" baseline="0" dirty="0" err="1" smtClean="0"/>
              <a:t>bieber</a:t>
            </a:r>
            <a:r>
              <a:rPr lang="nb-NO" baseline="0" dirty="0" smtClean="0"/>
              <a:t>…</a:t>
            </a:r>
            <a:r>
              <a:rPr lang="nb-NO" baseline="0" dirty="0" smtClean="0"/>
              <a:t>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 smtClean="0"/>
              <a:t>Se koding i sammenheng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 smtClean="0"/>
              <a:t>jobb uten data?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aseline="0" dirty="0" smtClean="0"/>
              <a:t>Firmabesøk - Tomra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0964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Ulike</a:t>
            </a:r>
            <a:r>
              <a:rPr lang="nb-NO" baseline="0" dirty="0" smtClean="0"/>
              <a:t> aldersgrupper på 6 forskjellige skoler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00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Engasjerte,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- opplæring og motivasjon varierer med kunnskapsnivå,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 err="1" smtClean="0"/>
              <a:t>Kodetimen</a:t>
            </a:r>
            <a:endParaRPr lang="nb-NO" dirty="0" smtClean="0"/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 smtClean="0"/>
              <a:t>Lavterskel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1983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4A25B-A411-4D19-BC25-2804575CB53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36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3926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14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938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579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975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70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6015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511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229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70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361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CEDB4-7A93-4D30-A742-476A457078F2}" type="datetimeFigureOut">
              <a:rPr lang="nb-NO" smtClean="0"/>
              <a:t>24.03.15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CBD60-7982-452C-B491-F1DAEEBB9F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510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35696" y="2276873"/>
            <a:ext cx="5328592" cy="1872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Gi barna en mulighet til å bli skapere i vår digitale verden.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8680"/>
            <a:ext cx="4211398" cy="864096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3483679" y="5157192"/>
            <a:ext cx="2314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 smtClean="0"/>
              <a:t>Thomas </a:t>
            </a:r>
            <a:r>
              <a:rPr lang="nb-NO" sz="2000" dirty="0" smtClean="0"/>
              <a:t>Brastad</a:t>
            </a:r>
          </a:p>
          <a:p>
            <a:pPr algn="ctr"/>
            <a:endParaRPr lang="nb-NO" sz="2000" dirty="0" smtClean="0"/>
          </a:p>
          <a:p>
            <a:pPr algn="ctr"/>
            <a:r>
              <a:rPr lang="nb-NO" sz="2000" dirty="0" smtClean="0"/>
              <a:t>Kodeklubben i Asker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94925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/>
          <a:lstStyle/>
          <a:p>
            <a:r>
              <a:rPr lang="nb-NO" dirty="0" smtClean="0"/>
              <a:t>Deling inspirerer</a:t>
            </a:r>
            <a:endParaRPr lang="nb-NO" dirty="0"/>
          </a:p>
        </p:txBody>
      </p:sp>
      <p:pic>
        <p:nvPicPr>
          <p:cNvPr id="10" name="Bilde 9" descr="What Season Are You? på Scratch 2015-03-24 10-43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527439" cy="4320480"/>
          </a:xfrm>
          <a:prstGeom prst="rect">
            <a:avLst/>
          </a:prstGeom>
        </p:spPr>
      </p:pic>
      <p:pic>
        <p:nvPicPr>
          <p:cNvPr id="2" name="Bilde 1" descr="What Season Are You? på Scratch 2015-03-24 21-28-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949280"/>
            <a:ext cx="2672605" cy="68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8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/>
              <a:t>Engasjerte lærere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nb-NO" sz="2800" dirty="0" smtClean="0"/>
              <a:t>Varierende kunnskapsnivå </a:t>
            </a:r>
          </a:p>
          <a:p>
            <a:r>
              <a:rPr lang="nb-NO" sz="2800" dirty="0" smtClean="0"/>
              <a:t>Knytt til kunnskapsmålene (matte, IKT, K&amp;H…)</a:t>
            </a:r>
          </a:p>
          <a:p>
            <a:r>
              <a:rPr lang="nb-NO" sz="2800" dirty="0" smtClean="0"/>
              <a:t>Ledelsen må med på laget</a:t>
            </a:r>
          </a:p>
          <a:p>
            <a:endParaRPr lang="nb-NO" sz="2800" dirty="0" smtClean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140250"/>
            <a:ext cx="5580112" cy="37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92696"/>
            <a:ext cx="8100392" cy="5930794"/>
          </a:xfrm>
          <a:prstGeom prst="rect">
            <a:avLst/>
          </a:prstGeom>
        </p:spPr>
      </p:pic>
      <p:pic>
        <p:nvPicPr>
          <p:cNvPr id="3" name="Bilde 2" descr="Code Club World 2014-02-25 23-17-27 2014-02-25 23-17-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25144"/>
            <a:ext cx="14922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1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Code Club World 2014-02-25 23-15-20 2014-02-25 23-15-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60201"/>
            <a:ext cx="7560840" cy="528127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9129" l="34755" r="64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07" y="692696"/>
            <a:ext cx="4996557" cy="129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nb-NO" sz="2800" dirty="0" smtClean="0"/>
              <a:t>Erfaringer </a:t>
            </a:r>
            <a:r>
              <a:rPr lang="nb-NO" sz="2800" dirty="0" smtClean="0"/>
              <a:t>fra andre </a:t>
            </a:r>
            <a:r>
              <a:rPr lang="nb-NO" sz="2800" dirty="0" smtClean="0"/>
              <a:t>land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72840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/>
              <a:t>Veien videre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endParaRPr lang="nb-NO" sz="2800" dirty="0" smtClean="0"/>
          </a:p>
          <a:p>
            <a:r>
              <a:rPr lang="nb-NO" sz="2800" dirty="0" smtClean="0"/>
              <a:t>Opplæring av lærere</a:t>
            </a:r>
          </a:p>
          <a:p>
            <a:r>
              <a:rPr lang="nb-NO" sz="2800" dirty="0" smtClean="0"/>
              <a:t>Koding på skoleplanen</a:t>
            </a:r>
          </a:p>
          <a:p>
            <a:r>
              <a:rPr lang="nb-NO" sz="2800" dirty="0" smtClean="0"/>
              <a:t>Varig tilbud for </a:t>
            </a:r>
            <a:r>
              <a:rPr lang="nb-NO" sz="2800" b="1" dirty="0" smtClean="0"/>
              <a:t>alle</a:t>
            </a:r>
            <a:r>
              <a:rPr lang="nb-NO" sz="2800" dirty="0" smtClean="0"/>
              <a:t> barn på barneskolen </a:t>
            </a:r>
            <a:endParaRPr lang="nb-NO" sz="2800" dirty="0" smtClean="0"/>
          </a:p>
          <a:p>
            <a:endParaRPr lang="nb-NO" sz="2800" dirty="0" smtClean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93296"/>
            <a:ext cx="2456649" cy="50405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5661248"/>
            <a:ext cx="2664296" cy="10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4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33826" y="-25728"/>
            <a:ext cx="9177826" cy="1150471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nb-NO" sz="2800" dirty="0" smtClean="0"/>
              <a:t>Drømmen er et </a:t>
            </a:r>
            <a:r>
              <a:rPr lang="nb-NO" sz="2800" b="1" dirty="0"/>
              <a:t>varig</a:t>
            </a:r>
            <a:r>
              <a:rPr lang="nb-NO" sz="2800" dirty="0"/>
              <a:t> </a:t>
            </a:r>
            <a:r>
              <a:rPr lang="nb-NO" sz="2800" dirty="0" smtClean="0"/>
              <a:t>tilbud for </a:t>
            </a:r>
            <a:r>
              <a:rPr lang="nb-NO" sz="2800" b="1" dirty="0" smtClean="0"/>
              <a:t>alle </a:t>
            </a:r>
            <a:r>
              <a:rPr lang="nb-NO" sz="2800" dirty="0" smtClean="0"/>
              <a:t>barn!</a:t>
            </a:r>
            <a:endParaRPr lang="nb-NO" sz="2800" dirty="0"/>
          </a:p>
        </p:txBody>
      </p:sp>
      <p:grpSp>
        <p:nvGrpSpPr>
          <p:cNvPr id="5" name="Gruppe 4"/>
          <p:cNvGrpSpPr/>
          <p:nvPr/>
        </p:nvGrpSpPr>
        <p:grpSpPr>
          <a:xfrm>
            <a:off x="4067944" y="1340768"/>
            <a:ext cx="829058" cy="648072"/>
            <a:chOff x="3958966" y="836712"/>
            <a:chExt cx="685042" cy="470282"/>
          </a:xfrm>
        </p:grpSpPr>
        <p:grpSp>
          <p:nvGrpSpPr>
            <p:cNvPr id="7" name="Group 52"/>
            <p:cNvGrpSpPr/>
            <p:nvPr/>
          </p:nvGrpSpPr>
          <p:grpSpPr>
            <a:xfrm>
              <a:off x="3958966" y="836712"/>
              <a:ext cx="259082" cy="470282"/>
              <a:chOff x="7352853" y="2733150"/>
              <a:chExt cx="403415" cy="671646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1" name="Flowchart: Delay 30"/>
              <p:cNvSpPr/>
              <p:nvPr/>
            </p:nvSpPr>
            <p:spPr>
              <a:xfrm rot="16200000">
                <a:off x="7307135" y="2955662"/>
                <a:ext cx="494852" cy="403415"/>
              </a:xfrm>
              <a:prstGeom prst="flowChartDelay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" name="Oval 31"/>
              <p:cNvSpPr/>
              <p:nvPr/>
            </p:nvSpPr>
            <p:spPr>
              <a:xfrm>
                <a:off x="7430756" y="2733150"/>
                <a:ext cx="251210" cy="251210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8" name="Group 52"/>
            <p:cNvGrpSpPr/>
            <p:nvPr/>
          </p:nvGrpSpPr>
          <p:grpSpPr>
            <a:xfrm>
              <a:off x="4384926" y="836712"/>
              <a:ext cx="259082" cy="470282"/>
              <a:chOff x="7352853" y="2733150"/>
              <a:chExt cx="403415" cy="671646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9" name="Flowchart: Delay 41"/>
              <p:cNvSpPr/>
              <p:nvPr/>
            </p:nvSpPr>
            <p:spPr>
              <a:xfrm rot="16200000">
                <a:off x="7307135" y="2955662"/>
                <a:ext cx="494852" cy="403415"/>
              </a:xfrm>
              <a:prstGeom prst="flowChartDelay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" name="Oval 42"/>
              <p:cNvSpPr/>
              <p:nvPr/>
            </p:nvSpPr>
            <p:spPr>
              <a:xfrm>
                <a:off x="7430756" y="2733150"/>
                <a:ext cx="251210" cy="251210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13" name="TextBox 7"/>
          <p:cNvSpPr txBox="1"/>
          <p:nvPr/>
        </p:nvSpPr>
        <p:spPr>
          <a:xfrm>
            <a:off x="2771800" y="1927865"/>
            <a:ext cx="3744416" cy="276999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b="1" dirty="0" smtClean="0"/>
              <a:t>Videregående</a:t>
            </a:r>
            <a:endParaRPr lang="nb-NO" dirty="0" smtClean="0"/>
          </a:p>
        </p:txBody>
      </p:sp>
      <p:grpSp>
        <p:nvGrpSpPr>
          <p:cNvPr id="14" name="Gruppe 13"/>
          <p:cNvGrpSpPr/>
          <p:nvPr/>
        </p:nvGrpSpPr>
        <p:grpSpPr>
          <a:xfrm>
            <a:off x="1259632" y="3212976"/>
            <a:ext cx="576064" cy="936104"/>
            <a:chOff x="1331640" y="2276872"/>
            <a:chExt cx="685042" cy="1046346"/>
          </a:xfrm>
        </p:grpSpPr>
        <p:grpSp>
          <p:nvGrpSpPr>
            <p:cNvPr id="15" name="Gruppe 14"/>
            <p:cNvGrpSpPr/>
            <p:nvPr/>
          </p:nvGrpSpPr>
          <p:grpSpPr>
            <a:xfrm>
              <a:off x="1331640" y="2276872"/>
              <a:ext cx="685042" cy="470282"/>
              <a:chOff x="3958966" y="836712"/>
              <a:chExt cx="685042" cy="470282"/>
            </a:xfrm>
          </p:grpSpPr>
          <p:grpSp>
            <p:nvGrpSpPr>
              <p:cNvPr id="23" name="Group 52"/>
              <p:cNvGrpSpPr/>
              <p:nvPr/>
            </p:nvGrpSpPr>
            <p:grpSpPr>
              <a:xfrm>
                <a:off x="395896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27" name="Flowchart: Delay 30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28" name="Oval 31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24" name="Group 52"/>
              <p:cNvGrpSpPr/>
              <p:nvPr/>
            </p:nvGrpSpPr>
            <p:grpSpPr>
              <a:xfrm>
                <a:off x="438492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25" name="Flowchart: Delay 41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26" name="Oval 42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</p:grpSp>
        <p:grpSp>
          <p:nvGrpSpPr>
            <p:cNvPr id="16" name="Gruppe 15"/>
            <p:cNvGrpSpPr/>
            <p:nvPr/>
          </p:nvGrpSpPr>
          <p:grpSpPr>
            <a:xfrm>
              <a:off x="1331640" y="2852936"/>
              <a:ext cx="685042" cy="470282"/>
              <a:chOff x="3958966" y="836712"/>
              <a:chExt cx="685042" cy="470282"/>
            </a:xfrm>
          </p:grpSpPr>
          <p:grpSp>
            <p:nvGrpSpPr>
              <p:cNvPr id="17" name="Group 52"/>
              <p:cNvGrpSpPr/>
              <p:nvPr/>
            </p:nvGrpSpPr>
            <p:grpSpPr>
              <a:xfrm>
                <a:off x="395896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21" name="Flowchart: Delay 30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22" name="Oval 31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18" name="Group 52"/>
              <p:cNvGrpSpPr/>
              <p:nvPr/>
            </p:nvGrpSpPr>
            <p:grpSpPr>
              <a:xfrm>
                <a:off x="438492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9" name="Flowchart: Delay 41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20" name="Oval 42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</p:grpSp>
      </p:grpSp>
      <p:grpSp>
        <p:nvGrpSpPr>
          <p:cNvPr id="29" name="Gruppe 28"/>
          <p:cNvGrpSpPr/>
          <p:nvPr/>
        </p:nvGrpSpPr>
        <p:grpSpPr>
          <a:xfrm>
            <a:off x="3203848" y="5157191"/>
            <a:ext cx="1224136" cy="1152129"/>
            <a:chOff x="683568" y="4509120"/>
            <a:chExt cx="1584175" cy="1368153"/>
          </a:xfrm>
        </p:grpSpPr>
        <p:grpSp>
          <p:nvGrpSpPr>
            <p:cNvPr id="30" name="Gruppe 29"/>
            <p:cNvGrpSpPr/>
            <p:nvPr/>
          </p:nvGrpSpPr>
          <p:grpSpPr>
            <a:xfrm>
              <a:off x="683568" y="4509120"/>
              <a:ext cx="1584175" cy="648072"/>
              <a:chOff x="683568" y="4509120"/>
              <a:chExt cx="2413234" cy="1046346"/>
            </a:xfrm>
          </p:grpSpPr>
          <p:grpSp>
            <p:nvGrpSpPr>
              <p:cNvPr id="77" name="Gruppe 76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108" name="Gruppe 107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16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20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21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17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18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19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109" name="Gruppe 108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10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14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15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11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12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13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78" name="Gruppe 77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94" name="Gruppe 93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02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06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07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03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04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05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95" name="Gruppe 94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96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00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01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97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98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99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79" name="Gruppe 78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80" name="Gruppe 79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88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92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93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89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90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91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81" name="Gruppe 80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82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86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87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83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84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85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  <p:grpSp>
          <p:nvGrpSpPr>
            <p:cNvPr id="31" name="Gruppe 30"/>
            <p:cNvGrpSpPr/>
            <p:nvPr/>
          </p:nvGrpSpPr>
          <p:grpSpPr>
            <a:xfrm>
              <a:off x="683568" y="5229199"/>
              <a:ext cx="1584175" cy="648074"/>
              <a:chOff x="683568" y="4509117"/>
              <a:chExt cx="2413234" cy="1046349"/>
            </a:xfrm>
          </p:grpSpPr>
          <p:grpSp>
            <p:nvGrpSpPr>
              <p:cNvPr id="32" name="Gruppe 31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63" name="Gruppe 62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71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75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76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72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73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74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64" name="Gruppe 63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65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69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70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66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67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68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33" name="Gruppe 32"/>
              <p:cNvGrpSpPr/>
              <p:nvPr/>
            </p:nvGrpSpPr>
            <p:grpSpPr>
              <a:xfrm>
                <a:off x="1547662" y="4509117"/>
                <a:ext cx="685045" cy="1046349"/>
                <a:chOff x="1331637" y="2276869"/>
                <a:chExt cx="685045" cy="1046349"/>
              </a:xfrm>
            </p:grpSpPr>
            <p:grpSp>
              <p:nvGrpSpPr>
                <p:cNvPr id="49" name="Gruppe 48"/>
                <p:cNvGrpSpPr/>
                <p:nvPr/>
              </p:nvGrpSpPr>
              <p:grpSpPr>
                <a:xfrm>
                  <a:off x="1331637" y="2276869"/>
                  <a:ext cx="685045" cy="470291"/>
                  <a:chOff x="3958963" y="836709"/>
                  <a:chExt cx="685045" cy="470291"/>
                </a:xfrm>
              </p:grpSpPr>
              <p:grpSp>
                <p:nvGrpSpPr>
                  <p:cNvPr id="57" name="Group 52"/>
                  <p:cNvGrpSpPr/>
                  <p:nvPr/>
                </p:nvGrpSpPr>
                <p:grpSpPr>
                  <a:xfrm>
                    <a:off x="3958963" y="836709"/>
                    <a:ext cx="259083" cy="470291"/>
                    <a:chOff x="7352857" y="2733150"/>
                    <a:chExt cx="403417" cy="671660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61" name="Flowchart: Delay 30"/>
                    <p:cNvSpPr/>
                    <p:nvPr/>
                  </p:nvSpPr>
                  <p:spPr>
                    <a:xfrm rot="16200000">
                      <a:off x="7307138" y="2955673"/>
                      <a:ext cx="494856" cy="403417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62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8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9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60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50" name="Gruppe 49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1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5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6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2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3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4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34" name="Gruppe 33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35" name="Gruppe 34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3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7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8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4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5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6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36" name="Gruppe 35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7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1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2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8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9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0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</p:grpSp>
      <p:grpSp>
        <p:nvGrpSpPr>
          <p:cNvPr id="122" name="Gruppe 121"/>
          <p:cNvGrpSpPr/>
          <p:nvPr/>
        </p:nvGrpSpPr>
        <p:grpSpPr>
          <a:xfrm>
            <a:off x="1691680" y="5157191"/>
            <a:ext cx="1224136" cy="1152128"/>
            <a:chOff x="683568" y="4509120"/>
            <a:chExt cx="1584175" cy="1368152"/>
          </a:xfrm>
        </p:grpSpPr>
        <p:grpSp>
          <p:nvGrpSpPr>
            <p:cNvPr id="123" name="Gruppe 122"/>
            <p:cNvGrpSpPr/>
            <p:nvPr/>
          </p:nvGrpSpPr>
          <p:grpSpPr>
            <a:xfrm>
              <a:off x="683568" y="4509120"/>
              <a:ext cx="1584175" cy="648072"/>
              <a:chOff x="683568" y="4509120"/>
              <a:chExt cx="2413234" cy="1046346"/>
            </a:xfrm>
          </p:grpSpPr>
          <p:grpSp>
            <p:nvGrpSpPr>
              <p:cNvPr id="170" name="Gruppe 169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201" name="Gruppe 200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09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13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14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10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11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12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202" name="Gruppe 201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03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07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08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04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05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06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171" name="Gruppe 170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187" name="Gruppe 186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95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99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00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96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97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98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188" name="Gruppe 187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89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93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94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90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91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92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172" name="Gruppe 171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173" name="Gruppe 172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81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85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86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82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83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84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174" name="Gruppe 173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75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79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80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76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77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78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  <p:grpSp>
          <p:nvGrpSpPr>
            <p:cNvPr id="124" name="Gruppe 123"/>
            <p:cNvGrpSpPr/>
            <p:nvPr/>
          </p:nvGrpSpPr>
          <p:grpSpPr>
            <a:xfrm>
              <a:off x="683568" y="5229200"/>
              <a:ext cx="1584175" cy="648072"/>
              <a:chOff x="683568" y="4509120"/>
              <a:chExt cx="2413234" cy="1046346"/>
            </a:xfrm>
          </p:grpSpPr>
          <p:grpSp>
            <p:nvGrpSpPr>
              <p:cNvPr id="125" name="Gruppe 124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156" name="Gruppe 155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64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68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69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65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66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67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157" name="Gruppe 156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58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62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63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59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60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61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126" name="Gruppe 125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142" name="Gruppe 141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50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54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55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51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52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53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143" name="Gruppe 142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44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48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49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45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46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47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127" name="Gruppe 126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128" name="Gruppe 127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36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40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41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37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38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39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129" name="Gruppe 128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130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34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35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131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132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133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</p:grpSp>
      <p:grpSp>
        <p:nvGrpSpPr>
          <p:cNvPr id="215" name="Gruppe 214"/>
          <p:cNvGrpSpPr/>
          <p:nvPr/>
        </p:nvGrpSpPr>
        <p:grpSpPr>
          <a:xfrm>
            <a:off x="179512" y="5157191"/>
            <a:ext cx="1224136" cy="1152128"/>
            <a:chOff x="683568" y="4509120"/>
            <a:chExt cx="1584175" cy="1368152"/>
          </a:xfrm>
        </p:grpSpPr>
        <p:grpSp>
          <p:nvGrpSpPr>
            <p:cNvPr id="216" name="Gruppe 215"/>
            <p:cNvGrpSpPr/>
            <p:nvPr/>
          </p:nvGrpSpPr>
          <p:grpSpPr>
            <a:xfrm>
              <a:off x="683568" y="4509120"/>
              <a:ext cx="1584175" cy="648072"/>
              <a:chOff x="683568" y="4509120"/>
              <a:chExt cx="2413234" cy="1046346"/>
            </a:xfrm>
          </p:grpSpPr>
          <p:grpSp>
            <p:nvGrpSpPr>
              <p:cNvPr id="263" name="Gruppe 262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294" name="Gruppe 293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02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06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07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03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04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05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295" name="Gruppe 294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96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00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01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97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98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99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264" name="Gruppe 263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280" name="Gruppe 279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88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92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93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89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90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91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281" name="Gruppe 280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82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86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87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83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84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85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265" name="Gruppe 264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266" name="Gruppe 265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74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78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79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75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76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77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267" name="Gruppe 266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68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72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73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69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70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71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  <p:grpSp>
          <p:nvGrpSpPr>
            <p:cNvPr id="217" name="Gruppe 216"/>
            <p:cNvGrpSpPr/>
            <p:nvPr/>
          </p:nvGrpSpPr>
          <p:grpSpPr>
            <a:xfrm>
              <a:off x="683568" y="5229200"/>
              <a:ext cx="1584175" cy="648072"/>
              <a:chOff x="683568" y="4509120"/>
              <a:chExt cx="2413234" cy="1046346"/>
            </a:xfrm>
          </p:grpSpPr>
          <p:grpSp>
            <p:nvGrpSpPr>
              <p:cNvPr id="218" name="Gruppe 217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249" name="Gruppe 248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57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61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62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58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59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60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250" name="Gruppe 249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51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55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56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52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53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54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219" name="Gruppe 218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235" name="Gruppe 234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43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47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48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44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45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46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236" name="Gruppe 235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37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41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42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38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39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40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220" name="Gruppe 219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221" name="Gruppe 220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29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33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34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30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31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32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222" name="Gruppe 221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223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27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28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224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225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26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</p:grpSp>
      <p:grpSp>
        <p:nvGrpSpPr>
          <p:cNvPr id="308" name="Gruppe 307"/>
          <p:cNvGrpSpPr/>
          <p:nvPr/>
        </p:nvGrpSpPr>
        <p:grpSpPr>
          <a:xfrm>
            <a:off x="7668344" y="5157191"/>
            <a:ext cx="1224136" cy="1152129"/>
            <a:chOff x="683568" y="4509120"/>
            <a:chExt cx="1584175" cy="1368153"/>
          </a:xfrm>
        </p:grpSpPr>
        <p:grpSp>
          <p:nvGrpSpPr>
            <p:cNvPr id="309" name="Gruppe 308"/>
            <p:cNvGrpSpPr/>
            <p:nvPr/>
          </p:nvGrpSpPr>
          <p:grpSpPr>
            <a:xfrm>
              <a:off x="683568" y="4509120"/>
              <a:ext cx="1584175" cy="648072"/>
              <a:chOff x="683568" y="4509120"/>
              <a:chExt cx="2413234" cy="1046346"/>
            </a:xfrm>
          </p:grpSpPr>
          <p:grpSp>
            <p:nvGrpSpPr>
              <p:cNvPr id="356" name="Gruppe 355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387" name="Gruppe 386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95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99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00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96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97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98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388" name="Gruppe 387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89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93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94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90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91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92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357" name="Gruppe 356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373" name="Gruppe 372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81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85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86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82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83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84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374" name="Gruppe 373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75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79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80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76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77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78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358" name="Gruppe 357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359" name="Gruppe 358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67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71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72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68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69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70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360" name="Gruppe 359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61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65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66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62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63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64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  <p:grpSp>
          <p:nvGrpSpPr>
            <p:cNvPr id="310" name="Gruppe 309"/>
            <p:cNvGrpSpPr/>
            <p:nvPr/>
          </p:nvGrpSpPr>
          <p:grpSpPr>
            <a:xfrm>
              <a:off x="683568" y="5229199"/>
              <a:ext cx="1584175" cy="648074"/>
              <a:chOff x="683568" y="4509117"/>
              <a:chExt cx="2413234" cy="1046349"/>
            </a:xfrm>
          </p:grpSpPr>
          <p:grpSp>
            <p:nvGrpSpPr>
              <p:cNvPr id="311" name="Gruppe 310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342" name="Gruppe 341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50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54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55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51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52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53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343" name="Gruppe 342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44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48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49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45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46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47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312" name="Gruppe 311"/>
              <p:cNvGrpSpPr/>
              <p:nvPr/>
            </p:nvGrpSpPr>
            <p:grpSpPr>
              <a:xfrm>
                <a:off x="1547662" y="4509117"/>
                <a:ext cx="685045" cy="1046349"/>
                <a:chOff x="1331637" y="2276869"/>
                <a:chExt cx="685045" cy="1046349"/>
              </a:xfrm>
            </p:grpSpPr>
            <p:grpSp>
              <p:nvGrpSpPr>
                <p:cNvPr id="328" name="Gruppe 327"/>
                <p:cNvGrpSpPr/>
                <p:nvPr/>
              </p:nvGrpSpPr>
              <p:grpSpPr>
                <a:xfrm>
                  <a:off x="1331637" y="2276869"/>
                  <a:ext cx="685045" cy="470291"/>
                  <a:chOff x="3958963" y="836709"/>
                  <a:chExt cx="685045" cy="470291"/>
                </a:xfrm>
              </p:grpSpPr>
              <p:grpSp>
                <p:nvGrpSpPr>
                  <p:cNvPr id="336" name="Group 52"/>
                  <p:cNvGrpSpPr/>
                  <p:nvPr/>
                </p:nvGrpSpPr>
                <p:grpSpPr>
                  <a:xfrm>
                    <a:off x="3958963" y="836709"/>
                    <a:ext cx="259083" cy="470291"/>
                    <a:chOff x="7352857" y="2733150"/>
                    <a:chExt cx="403417" cy="671660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40" name="Flowchart: Delay 30"/>
                    <p:cNvSpPr/>
                    <p:nvPr/>
                  </p:nvSpPr>
                  <p:spPr>
                    <a:xfrm rot="16200000">
                      <a:off x="7307138" y="2955673"/>
                      <a:ext cx="494856" cy="403417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41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37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38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39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329" name="Gruppe 328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30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34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35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31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32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33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313" name="Gruppe 312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314" name="Gruppe 313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22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26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27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23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24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25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315" name="Gruppe 314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316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20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21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317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318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319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</p:grpSp>
      <p:grpSp>
        <p:nvGrpSpPr>
          <p:cNvPr id="401" name="Gruppe 400"/>
          <p:cNvGrpSpPr/>
          <p:nvPr/>
        </p:nvGrpSpPr>
        <p:grpSpPr>
          <a:xfrm>
            <a:off x="6156176" y="5157191"/>
            <a:ext cx="1224136" cy="1152128"/>
            <a:chOff x="683568" y="4509120"/>
            <a:chExt cx="1584175" cy="1368152"/>
          </a:xfrm>
        </p:grpSpPr>
        <p:grpSp>
          <p:nvGrpSpPr>
            <p:cNvPr id="402" name="Gruppe 401"/>
            <p:cNvGrpSpPr/>
            <p:nvPr/>
          </p:nvGrpSpPr>
          <p:grpSpPr>
            <a:xfrm>
              <a:off x="683568" y="4509120"/>
              <a:ext cx="1584175" cy="648072"/>
              <a:chOff x="683568" y="4509120"/>
              <a:chExt cx="2413234" cy="1046346"/>
            </a:xfrm>
          </p:grpSpPr>
          <p:grpSp>
            <p:nvGrpSpPr>
              <p:cNvPr id="449" name="Gruppe 448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480" name="Gruppe 479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88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92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93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89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90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91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481" name="Gruppe 480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82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86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87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83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84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85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450" name="Gruppe 449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466" name="Gruppe 465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74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78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79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75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76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77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467" name="Gruppe 466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68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72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73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69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70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71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451" name="Gruppe 450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452" name="Gruppe 451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60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64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65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61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62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63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453" name="Gruppe 452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54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58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59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55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56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57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  <p:grpSp>
          <p:nvGrpSpPr>
            <p:cNvPr id="403" name="Gruppe 402"/>
            <p:cNvGrpSpPr/>
            <p:nvPr/>
          </p:nvGrpSpPr>
          <p:grpSpPr>
            <a:xfrm>
              <a:off x="683568" y="5229200"/>
              <a:ext cx="1584175" cy="648072"/>
              <a:chOff x="683568" y="4509120"/>
              <a:chExt cx="2413234" cy="1046346"/>
            </a:xfrm>
          </p:grpSpPr>
          <p:grpSp>
            <p:nvGrpSpPr>
              <p:cNvPr id="404" name="Gruppe 403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435" name="Gruppe 434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43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47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48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44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45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46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436" name="Gruppe 435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37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41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42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38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39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40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405" name="Gruppe 404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421" name="Gruppe 420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29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33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34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30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31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32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422" name="Gruppe 421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23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27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28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24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25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26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406" name="Gruppe 405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407" name="Gruppe 406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15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19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20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16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17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18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408" name="Gruppe 407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409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13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14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410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411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412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</p:grpSp>
      <p:grpSp>
        <p:nvGrpSpPr>
          <p:cNvPr id="494" name="Gruppe 493"/>
          <p:cNvGrpSpPr/>
          <p:nvPr/>
        </p:nvGrpSpPr>
        <p:grpSpPr>
          <a:xfrm>
            <a:off x="4644008" y="5157191"/>
            <a:ext cx="1224136" cy="1152128"/>
            <a:chOff x="683568" y="4509120"/>
            <a:chExt cx="1584175" cy="1368152"/>
          </a:xfrm>
        </p:grpSpPr>
        <p:grpSp>
          <p:nvGrpSpPr>
            <p:cNvPr id="495" name="Gruppe 494"/>
            <p:cNvGrpSpPr/>
            <p:nvPr/>
          </p:nvGrpSpPr>
          <p:grpSpPr>
            <a:xfrm>
              <a:off x="683568" y="4509120"/>
              <a:ext cx="1584175" cy="648072"/>
              <a:chOff x="683568" y="4509120"/>
              <a:chExt cx="2413234" cy="1046346"/>
            </a:xfrm>
          </p:grpSpPr>
          <p:grpSp>
            <p:nvGrpSpPr>
              <p:cNvPr id="542" name="Gruppe 541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573" name="Gruppe 572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81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85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86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82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83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84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574" name="Gruppe 573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75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79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80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76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77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78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543" name="Gruppe 542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559" name="Gruppe 558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67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71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72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68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69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70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560" name="Gruppe 559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61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65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66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62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63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64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544" name="Gruppe 543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545" name="Gruppe 544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53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57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58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54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55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56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546" name="Gruppe 545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47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51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52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48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49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50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  <p:grpSp>
          <p:nvGrpSpPr>
            <p:cNvPr id="496" name="Gruppe 495"/>
            <p:cNvGrpSpPr/>
            <p:nvPr/>
          </p:nvGrpSpPr>
          <p:grpSpPr>
            <a:xfrm>
              <a:off x="683568" y="5229200"/>
              <a:ext cx="1584175" cy="648072"/>
              <a:chOff x="683568" y="4509120"/>
              <a:chExt cx="2413234" cy="1046346"/>
            </a:xfrm>
          </p:grpSpPr>
          <p:grpSp>
            <p:nvGrpSpPr>
              <p:cNvPr id="497" name="Gruppe 496"/>
              <p:cNvGrpSpPr/>
              <p:nvPr/>
            </p:nvGrpSpPr>
            <p:grpSpPr>
              <a:xfrm>
                <a:off x="683568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528" name="Gruppe 527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36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40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41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37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38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39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529" name="Gruppe 528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30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34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35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31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32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33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498" name="Gruppe 497"/>
              <p:cNvGrpSpPr/>
              <p:nvPr/>
            </p:nvGrpSpPr>
            <p:grpSpPr>
              <a:xfrm>
                <a:off x="1547665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514" name="Gruppe 513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22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26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27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23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24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25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515" name="Gruppe 514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16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20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21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17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18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19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  <p:grpSp>
            <p:nvGrpSpPr>
              <p:cNvPr id="499" name="Gruppe 498"/>
              <p:cNvGrpSpPr/>
              <p:nvPr/>
            </p:nvGrpSpPr>
            <p:grpSpPr>
              <a:xfrm>
                <a:off x="2411760" y="4509120"/>
                <a:ext cx="685042" cy="1046346"/>
                <a:chOff x="1331640" y="2276872"/>
                <a:chExt cx="685042" cy="1046346"/>
              </a:xfrm>
            </p:grpSpPr>
            <p:grpSp>
              <p:nvGrpSpPr>
                <p:cNvPr id="500" name="Gruppe 499"/>
                <p:cNvGrpSpPr/>
                <p:nvPr/>
              </p:nvGrpSpPr>
              <p:grpSpPr>
                <a:xfrm>
                  <a:off x="1331640" y="2276872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08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12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13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09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10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11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  <p:grpSp>
              <p:nvGrpSpPr>
                <p:cNvPr id="501" name="Gruppe 500"/>
                <p:cNvGrpSpPr/>
                <p:nvPr/>
              </p:nvGrpSpPr>
              <p:grpSpPr>
                <a:xfrm>
                  <a:off x="1331640" y="2852936"/>
                  <a:ext cx="685042" cy="470282"/>
                  <a:chOff x="3958966" y="836712"/>
                  <a:chExt cx="685042" cy="470282"/>
                </a:xfrm>
              </p:grpSpPr>
              <p:grpSp>
                <p:nvGrpSpPr>
                  <p:cNvPr id="502" name="Group 52"/>
                  <p:cNvGrpSpPr/>
                  <p:nvPr/>
                </p:nvGrpSpPr>
                <p:grpSpPr>
                  <a:xfrm>
                    <a:off x="395896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06" name="Flowchart: Delay 30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07" name="Oval 31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grpSp>
                <p:nvGrpSpPr>
                  <p:cNvPr id="503" name="Group 52"/>
                  <p:cNvGrpSpPr/>
                  <p:nvPr/>
                </p:nvGrpSpPr>
                <p:grpSpPr>
                  <a:xfrm>
                    <a:off x="4384926" y="836712"/>
                    <a:ext cx="259082" cy="470282"/>
                    <a:chOff x="7352853" y="2733150"/>
                    <a:chExt cx="403415" cy="671646"/>
                  </a:xfrm>
                  <a:solidFill>
                    <a:schemeClr val="accent1">
                      <a:lumMod val="75000"/>
                    </a:schemeClr>
                  </a:solidFill>
                </p:grpSpPr>
                <p:sp>
                  <p:nvSpPr>
                    <p:cNvPr id="504" name="Flowchart: Delay 41"/>
                    <p:cNvSpPr/>
                    <p:nvPr/>
                  </p:nvSpPr>
                  <p:spPr>
                    <a:xfrm rot="16200000">
                      <a:off x="7307135" y="2955662"/>
                      <a:ext cx="494852" cy="403415"/>
                    </a:xfrm>
                    <a:prstGeom prst="flowChartDelay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505" name="Oval 42"/>
                    <p:cNvSpPr/>
                    <p:nvPr/>
                  </p:nvSpPr>
                  <p:spPr>
                    <a:xfrm>
                      <a:off x="7430756" y="2733150"/>
                      <a:ext cx="251210" cy="25121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</p:grpSp>
          </p:grpSp>
        </p:grpSp>
      </p:grpSp>
      <p:grpSp>
        <p:nvGrpSpPr>
          <p:cNvPr id="587" name="Gruppe 586"/>
          <p:cNvGrpSpPr/>
          <p:nvPr/>
        </p:nvGrpSpPr>
        <p:grpSpPr>
          <a:xfrm>
            <a:off x="4211960" y="3212976"/>
            <a:ext cx="576064" cy="936104"/>
            <a:chOff x="1331640" y="2276872"/>
            <a:chExt cx="685042" cy="1046346"/>
          </a:xfrm>
        </p:grpSpPr>
        <p:grpSp>
          <p:nvGrpSpPr>
            <p:cNvPr id="588" name="Gruppe 587"/>
            <p:cNvGrpSpPr/>
            <p:nvPr/>
          </p:nvGrpSpPr>
          <p:grpSpPr>
            <a:xfrm>
              <a:off x="1331640" y="2276872"/>
              <a:ext cx="685042" cy="470282"/>
              <a:chOff x="3958966" y="836712"/>
              <a:chExt cx="685042" cy="470282"/>
            </a:xfrm>
          </p:grpSpPr>
          <p:grpSp>
            <p:nvGrpSpPr>
              <p:cNvPr id="596" name="Group 52"/>
              <p:cNvGrpSpPr/>
              <p:nvPr/>
            </p:nvGrpSpPr>
            <p:grpSpPr>
              <a:xfrm>
                <a:off x="395896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600" name="Flowchart: Delay 30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01" name="Oval 31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597" name="Group 52"/>
              <p:cNvGrpSpPr/>
              <p:nvPr/>
            </p:nvGrpSpPr>
            <p:grpSpPr>
              <a:xfrm>
                <a:off x="438492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598" name="Flowchart: Delay 41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99" name="Oval 42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</p:grpSp>
        <p:grpSp>
          <p:nvGrpSpPr>
            <p:cNvPr id="589" name="Gruppe 588"/>
            <p:cNvGrpSpPr/>
            <p:nvPr/>
          </p:nvGrpSpPr>
          <p:grpSpPr>
            <a:xfrm>
              <a:off x="1331640" y="2852936"/>
              <a:ext cx="685042" cy="470282"/>
              <a:chOff x="3958966" y="836712"/>
              <a:chExt cx="685042" cy="470282"/>
            </a:xfrm>
          </p:grpSpPr>
          <p:grpSp>
            <p:nvGrpSpPr>
              <p:cNvPr id="590" name="Group 52"/>
              <p:cNvGrpSpPr/>
              <p:nvPr/>
            </p:nvGrpSpPr>
            <p:grpSpPr>
              <a:xfrm>
                <a:off x="395896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594" name="Flowchart: Delay 30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95" name="Oval 31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591" name="Group 52"/>
              <p:cNvGrpSpPr/>
              <p:nvPr/>
            </p:nvGrpSpPr>
            <p:grpSpPr>
              <a:xfrm>
                <a:off x="438492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592" name="Flowchart: Delay 41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93" name="Oval 42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</p:grpSp>
      </p:grpSp>
      <p:grpSp>
        <p:nvGrpSpPr>
          <p:cNvPr id="602" name="Gruppe 601"/>
          <p:cNvGrpSpPr/>
          <p:nvPr/>
        </p:nvGrpSpPr>
        <p:grpSpPr>
          <a:xfrm>
            <a:off x="7308304" y="3212976"/>
            <a:ext cx="576064" cy="936104"/>
            <a:chOff x="1331640" y="2276872"/>
            <a:chExt cx="685042" cy="1046346"/>
          </a:xfrm>
        </p:grpSpPr>
        <p:grpSp>
          <p:nvGrpSpPr>
            <p:cNvPr id="603" name="Gruppe 602"/>
            <p:cNvGrpSpPr/>
            <p:nvPr/>
          </p:nvGrpSpPr>
          <p:grpSpPr>
            <a:xfrm>
              <a:off x="1331640" y="2276872"/>
              <a:ext cx="685042" cy="470282"/>
              <a:chOff x="3958966" y="836712"/>
              <a:chExt cx="685042" cy="470282"/>
            </a:xfrm>
          </p:grpSpPr>
          <p:grpSp>
            <p:nvGrpSpPr>
              <p:cNvPr id="611" name="Group 52"/>
              <p:cNvGrpSpPr/>
              <p:nvPr/>
            </p:nvGrpSpPr>
            <p:grpSpPr>
              <a:xfrm>
                <a:off x="395896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615" name="Flowchart: Delay 30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16" name="Oval 31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612" name="Group 52"/>
              <p:cNvGrpSpPr/>
              <p:nvPr/>
            </p:nvGrpSpPr>
            <p:grpSpPr>
              <a:xfrm>
                <a:off x="438492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613" name="Flowchart: Delay 41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14" name="Oval 42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</p:grpSp>
        <p:grpSp>
          <p:nvGrpSpPr>
            <p:cNvPr id="604" name="Gruppe 603"/>
            <p:cNvGrpSpPr/>
            <p:nvPr/>
          </p:nvGrpSpPr>
          <p:grpSpPr>
            <a:xfrm>
              <a:off x="1331640" y="2852936"/>
              <a:ext cx="685042" cy="470282"/>
              <a:chOff x="3958966" y="836712"/>
              <a:chExt cx="685042" cy="470282"/>
            </a:xfrm>
          </p:grpSpPr>
          <p:grpSp>
            <p:nvGrpSpPr>
              <p:cNvPr id="605" name="Group 52"/>
              <p:cNvGrpSpPr/>
              <p:nvPr/>
            </p:nvGrpSpPr>
            <p:grpSpPr>
              <a:xfrm>
                <a:off x="395896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609" name="Flowchart: Delay 30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10" name="Oval 31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606" name="Group 52"/>
              <p:cNvGrpSpPr/>
              <p:nvPr/>
            </p:nvGrpSpPr>
            <p:grpSpPr>
              <a:xfrm>
                <a:off x="4384926" y="836712"/>
                <a:ext cx="259082" cy="470282"/>
                <a:chOff x="7352853" y="2733150"/>
                <a:chExt cx="403415" cy="671646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607" name="Flowchart: Delay 41"/>
                <p:cNvSpPr/>
                <p:nvPr/>
              </p:nvSpPr>
              <p:spPr>
                <a:xfrm rot="16200000">
                  <a:off x="7307135" y="2955662"/>
                  <a:ext cx="494852" cy="403415"/>
                </a:xfrm>
                <a:prstGeom prst="flowChartDelay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08" name="Oval 42"/>
                <p:cNvSpPr/>
                <p:nvPr/>
              </p:nvSpPr>
              <p:spPr>
                <a:xfrm>
                  <a:off x="7430756" y="2733150"/>
                  <a:ext cx="251210" cy="251210"/>
                </a:xfrm>
                <a:prstGeom prst="ellips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</p:grpSp>
      </p:grpSp>
      <p:sp>
        <p:nvSpPr>
          <p:cNvPr id="617" name="TextBox 7"/>
          <p:cNvSpPr txBox="1"/>
          <p:nvPr/>
        </p:nvSpPr>
        <p:spPr>
          <a:xfrm>
            <a:off x="2771800" y="3656057"/>
            <a:ext cx="3744416" cy="276999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b="1" dirty="0" err="1" smtClean="0"/>
              <a:t>Undgdomsskole</a:t>
            </a:r>
            <a:r>
              <a:rPr lang="nb-NO" dirty="0"/>
              <a:t> </a:t>
            </a:r>
            <a:endParaRPr lang="nb-NO" dirty="0" smtClean="0"/>
          </a:p>
        </p:txBody>
      </p:sp>
      <p:grpSp>
        <p:nvGrpSpPr>
          <p:cNvPr id="618" name="Gruppe 617"/>
          <p:cNvGrpSpPr/>
          <p:nvPr/>
        </p:nvGrpSpPr>
        <p:grpSpPr>
          <a:xfrm>
            <a:off x="755576" y="4149080"/>
            <a:ext cx="1584176" cy="936104"/>
            <a:chOff x="755576" y="4005064"/>
            <a:chExt cx="1584176" cy="936104"/>
          </a:xfrm>
        </p:grpSpPr>
        <p:cxnSp>
          <p:nvCxnSpPr>
            <p:cNvPr id="619" name="Vinkel 618"/>
            <p:cNvCxnSpPr/>
            <p:nvPr/>
          </p:nvCxnSpPr>
          <p:spPr>
            <a:xfrm rot="5400000">
              <a:off x="683568" y="4077072"/>
              <a:ext cx="936104" cy="7920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5">
                  <a:lumMod val="75000"/>
                </a:schemeClr>
              </a:solidFill>
              <a:prstDash val="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Vinkel 619"/>
            <p:cNvCxnSpPr/>
            <p:nvPr/>
          </p:nvCxnSpPr>
          <p:spPr>
            <a:xfrm rot="16200000" flipH="1">
              <a:off x="1475656" y="4077072"/>
              <a:ext cx="936104" cy="7920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5">
                  <a:lumMod val="75000"/>
                </a:schemeClr>
              </a:solidFill>
              <a:prstDash val="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1" name="Gruppe 620"/>
          <p:cNvGrpSpPr/>
          <p:nvPr/>
        </p:nvGrpSpPr>
        <p:grpSpPr>
          <a:xfrm>
            <a:off x="3707904" y="4149080"/>
            <a:ext cx="1584176" cy="936104"/>
            <a:chOff x="755576" y="4005064"/>
            <a:chExt cx="1584176" cy="936104"/>
          </a:xfrm>
        </p:grpSpPr>
        <p:cxnSp>
          <p:nvCxnSpPr>
            <p:cNvPr id="622" name="Vinkel 621"/>
            <p:cNvCxnSpPr/>
            <p:nvPr/>
          </p:nvCxnSpPr>
          <p:spPr>
            <a:xfrm rot="5400000">
              <a:off x="683568" y="4077072"/>
              <a:ext cx="936104" cy="7920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5">
                  <a:lumMod val="75000"/>
                </a:schemeClr>
              </a:solidFill>
              <a:prstDash val="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Vinkel 622"/>
            <p:cNvCxnSpPr/>
            <p:nvPr/>
          </p:nvCxnSpPr>
          <p:spPr>
            <a:xfrm rot="16200000" flipH="1">
              <a:off x="1475656" y="4077072"/>
              <a:ext cx="936104" cy="7920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5">
                  <a:lumMod val="75000"/>
                </a:schemeClr>
              </a:solidFill>
              <a:prstDash val="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4" name="Gruppe 623"/>
          <p:cNvGrpSpPr/>
          <p:nvPr/>
        </p:nvGrpSpPr>
        <p:grpSpPr>
          <a:xfrm>
            <a:off x="6804248" y="4149080"/>
            <a:ext cx="1584176" cy="936104"/>
            <a:chOff x="755576" y="4005064"/>
            <a:chExt cx="1584176" cy="936104"/>
          </a:xfrm>
        </p:grpSpPr>
        <p:cxnSp>
          <p:nvCxnSpPr>
            <p:cNvPr id="625" name="Vinkel 624"/>
            <p:cNvCxnSpPr/>
            <p:nvPr/>
          </p:nvCxnSpPr>
          <p:spPr>
            <a:xfrm rot="5400000">
              <a:off x="683568" y="4077072"/>
              <a:ext cx="936104" cy="7920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5">
                  <a:lumMod val="75000"/>
                </a:schemeClr>
              </a:solidFill>
              <a:prstDash val="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Vinkel 625"/>
            <p:cNvCxnSpPr/>
            <p:nvPr/>
          </p:nvCxnSpPr>
          <p:spPr>
            <a:xfrm rot="16200000" flipH="1">
              <a:off x="1475656" y="4077072"/>
              <a:ext cx="936104" cy="7920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5">
                  <a:lumMod val="75000"/>
                </a:schemeClr>
              </a:solidFill>
              <a:prstDash val="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7" name="Vinkel 626"/>
          <p:cNvCxnSpPr/>
          <p:nvPr/>
        </p:nvCxnSpPr>
        <p:spPr>
          <a:xfrm rot="10800000" flipV="1">
            <a:off x="1547664" y="2564904"/>
            <a:ext cx="2952328" cy="576064"/>
          </a:xfrm>
          <a:prstGeom prst="bentConnector3">
            <a:avLst>
              <a:gd name="adj1" fmla="val 100102"/>
            </a:avLst>
          </a:prstGeom>
          <a:ln>
            <a:solidFill>
              <a:schemeClr val="accent5">
                <a:lumMod val="75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8" name="Vinkel 627"/>
          <p:cNvCxnSpPr/>
          <p:nvPr/>
        </p:nvCxnSpPr>
        <p:spPr>
          <a:xfrm>
            <a:off x="4499992" y="2564904"/>
            <a:ext cx="3096344" cy="576064"/>
          </a:xfrm>
          <a:prstGeom prst="bentConnector3">
            <a:avLst>
              <a:gd name="adj1" fmla="val 99219"/>
            </a:avLst>
          </a:prstGeom>
          <a:ln>
            <a:solidFill>
              <a:srgbClr val="31859C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9" name="TextBox 7"/>
          <p:cNvSpPr txBox="1"/>
          <p:nvPr/>
        </p:nvSpPr>
        <p:spPr>
          <a:xfrm>
            <a:off x="2699792" y="6381328"/>
            <a:ext cx="3744416" cy="276999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b="1" dirty="0" smtClean="0"/>
              <a:t>Barneskoler</a:t>
            </a:r>
            <a:endParaRPr lang="nb-NO" dirty="0" smtClean="0"/>
          </a:p>
        </p:txBody>
      </p:sp>
      <p:cxnSp>
        <p:nvCxnSpPr>
          <p:cNvPr id="630" name="Rett pil 629"/>
          <p:cNvCxnSpPr/>
          <p:nvPr/>
        </p:nvCxnSpPr>
        <p:spPr>
          <a:xfrm>
            <a:off x="4499992" y="2287905"/>
            <a:ext cx="0" cy="853063"/>
          </a:xfrm>
          <a:prstGeom prst="straightConnector1">
            <a:avLst/>
          </a:prstGeom>
          <a:ln w="9525" cmpd="sng">
            <a:solidFill>
              <a:srgbClr val="31859C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26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Informasjonsbrev fra oppvekst og utdanning Asker kopmmune - november 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733800" cy="50863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Bilde 3" descr="Askeravisen_Kodeklubben_2013-11-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" b="28660"/>
          <a:stretch/>
        </p:blipFill>
        <p:spPr>
          <a:xfrm>
            <a:off x="4139952" y="332656"/>
            <a:ext cx="4708013" cy="33597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Bilde 8" descr="Askeravisen 2015.02.04 Ministerkod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068960"/>
            <a:ext cx="5042255" cy="450912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925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5589240"/>
            <a:ext cx="8229600" cy="1143000"/>
          </a:xfrm>
        </p:spPr>
        <p:txBody>
          <a:bodyPr/>
          <a:lstStyle/>
          <a:p>
            <a:r>
              <a:rPr lang="nb-NO" dirty="0" smtClean="0"/>
              <a:t>Lykke til!</a:t>
            </a:r>
            <a:endParaRPr lang="nb-NO" dirty="0"/>
          </a:p>
        </p:txBody>
      </p:sp>
      <p:pic>
        <p:nvPicPr>
          <p:cNvPr id="4" name="Plassholder for innhold 3" descr="Picture of me 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09" r="-40909"/>
          <a:stretch>
            <a:fillRect/>
          </a:stretch>
        </p:blipFill>
        <p:spPr>
          <a:xfrm>
            <a:off x="3275856" y="3212976"/>
            <a:ext cx="2939678" cy="1616823"/>
          </a:xfrm>
        </p:spPr>
      </p:pic>
      <p:sp>
        <p:nvSpPr>
          <p:cNvPr id="5" name="TekstSylinder 4"/>
          <p:cNvSpPr txBox="1"/>
          <p:nvPr/>
        </p:nvSpPr>
        <p:spPr>
          <a:xfrm>
            <a:off x="3419872" y="4797152"/>
            <a:ext cx="2841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/>
              <a:t>thomas@brastad.org</a:t>
            </a:r>
            <a:endParaRPr lang="nb-NO" sz="2400" dirty="0"/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611560" y="548680"/>
            <a:ext cx="822960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500" i="1" dirty="0" smtClean="0"/>
              <a:t>”For å lykkes er innstillingen minst like viktig som evnen.”</a:t>
            </a:r>
            <a:r>
              <a:rPr lang="nb-NO" i="1" dirty="0" smtClean="0"/>
              <a:t/>
            </a:r>
            <a:br>
              <a:rPr lang="nb-NO" i="1" dirty="0" smtClean="0"/>
            </a:br>
            <a:r>
              <a:rPr lang="nb-NO" sz="1800" dirty="0" smtClean="0"/>
              <a:t>    </a:t>
            </a:r>
            <a:r>
              <a:rPr lang="nb-NO" sz="1600" dirty="0" smtClean="0"/>
              <a:t> 							</a:t>
            </a:r>
            <a:r>
              <a:rPr lang="nb-NO" sz="1400" dirty="0" smtClean="0"/>
              <a:t>- Harry F. Banks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46024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93296"/>
            <a:ext cx="2456649" cy="50405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5661248"/>
            <a:ext cx="2664296" cy="1059201"/>
          </a:xfrm>
          <a:prstGeom prst="rect">
            <a:avLst/>
          </a:prstGeom>
        </p:spPr>
      </p:pic>
      <p:pic>
        <p:nvPicPr>
          <p:cNvPr id="2" name="Bilde 1" descr="sharper-betto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0648"/>
            <a:ext cx="2952328" cy="1954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 descr="Student-Resources-Illustrati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6912"/>
            <a:ext cx="2520280" cy="1890210"/>
          </a:xfrm>
          <a:prstGeom prst="rect">
            <a:avLst/>
          </a:prstGeom>
        </p:spPr>
      </p:pic>
      <p:pic>
        <p:nvPicPr>
          <p:cNvPr id="7" name="Bilde 6" descr="1290120-Cartoon-Clipart-Of-A-Happy-Caucasian-Male-Teacher-Playing-With-An-Apple-And-Holding-A-Book-Royalty-Free-Vector-Illustration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2"/>
          <a:stretch/>
        </p:blipFill>
        <p:spPr>
          <a:xfrm>
            <a:off x="5868144" y="2492897"/>
            <a:ext cx="1944216" cy="19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4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/>
              <a:t>Min motivasjon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l="18025" t="10417" r="22716" b="33796"/>
          <a:stretch/>
        </p:blipFill>
        <p:spPr>
          <a:xfrm>
            <a:off x="2699792" y="1628800"/>
            <a:ext cx="3312368" cy="415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6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/>
              <a:t>Min inspirasjon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548680"/>
            <a:ext cx="3289300" cy="6096000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1"/>
            <a:ext cx="5410944" cy="2116832"/>
          </a:xfrm>
        </p:spPr>
        <p:txBody>
          <a:bodyPr>
            <a:normAutofit/>
          </a:bodyPr>
          <a:lstStyle/>
          <a:p>
            <a:r>
              <a:rPr lang="nb-NO" sz="2800" dirty="0" smtClean="0"/>
              <a:t>Ildsjelene i LKK</a:t>
            </a:r>
            <a:endParaRPr lang="nb-NO" sz="2800" dirty="0" smtClean="0"/>
          </a:p>
          <a:p>
            <a:r>
              <a:rPr lang="nb-NO" sz="2800" dirty="0" smtClean="0"/>
              <a:t>Kravstore foreldre…</a:t>
            </a:r>
          </a:p>
          <a:p>
            <a:r>
              <a:rPr lang="nb-NO" sz="2800" dirty="0" smtClean="0"/>
              <a:t>Nordmenn er s</a:t>
            </a:r>
            <a:r>
              <a:rPr lang="nb-NO" sz="2800" dirty="0" smtClean="0"/>
              <a:t>uperbrukere </a:t>
            </a:r>
            <a:br>
              <a:rPr lang="nb-NO" sz="2800" dirty="0" smtClean="0"/>
            </a:br>
            <a:r>
              <a:rPr lang="nb-NO" sz="2800" dirty="0" smtClean="0"/>
              <a:t>av </a:t>
            </a:r>
            <a:r>
              <a:rPr lang="nb-NO" sz="2800" dirty="0" smtClean="0"/>
              <a:t>teknologi</a:t>
            </a:r>
          </a:p>
          <a:p>
            <a:pPr marL="0" indent="0">
              <a:buNone/>
            </a:pPr>
            <a:endParaRPr lang="nb-NO" sz="2800" dirty="0" smtClean="0"/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755576" y="3789041"/>
            <a:ext cx="4896544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2800" dirty="0" smtClean="0"/>
          </a:p>
          <a:p>
            <a:pPr marL="0" indent="0">
              <a:buFont typeface="Arial" pitchFamily="34" charset="0"/>
              <a:buNone/>
            </a:pPr>
            <a:r>
              <a:rPr lang="nb-NO" sz="2800" b="1" dirty="0" smtClean="0"/>
              <a:t>Vi trenger unge skapere!</a:t>
            </a:r>
          </a:p>
          <a:p>
            <a:endParaRPr lang="nb-NO" sz="2800" dirty="0" smtClean="0"/>
          </a:p>
        </p:txBody>
      </p:sp>
    </p:spTree>
    <p:extLst>
      <p:ext uri="{BB962C8B-B14F-4D97-AF65-F5344CB8AC3E}">
        <p14:creationId xmlns:p14="http://schemas.microsoft.com/office/powerpoint/2010/main" val="350159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844824"/>
            <a:ext cx="2032000" cy="3479800"/>
          </a:xfrm>
          <a:prstGeom prst="rect">
            <a:avLst/>
          </a:prstGeom>
        </p:spPr>
      </p:pic>
      <p:sp>
        <p:nvSpPr>
          <p:cNvPr id="8" name="Plassholder for innhold 2"/>
          <p:cNvSpPr txBox="1">
            <a:spLocks/>
          </p:cNvSpPr>
          <p:nvPr/>
        </p:nvSpPr>
        <p:spPr>
          <a:xfrm>
            <a:off x="1043608" y="2420888"/>
            <a:ext cx="5040560" cy="2241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b-NO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Ønsker du å gi barnet ditt muligheten til å skape…?</a:t>
            </a:r>
          </a:p>
        </p:txBody>
      </p:sp>
    </p:spTree>
    <p:extLst>
      <p:ext uri="{BB962C8B-B14F-4D97-AF65-F5344CB8AC3E}">
        <p14:creationId xmlns:p14="http://schemas.microsoft.com/office/powerpoint/2010/main" val="349014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i="1" dirty="0" err="1" smtClean="0"/>
              <a:t>Generation</a:t>
            </a:r>
            <a:r>
              <a:rPr lang="nb-NO" i="1" dirty="0" smtClean="0"/>
              <a:t> G</a:t>
            </a:r>
            <a:endParaRPr lang="nb-NO" i="1" dirty="0"/>
          </a:p>
        </p:txBody>
      </p:sp>
      <p:pic>
        <p:nvPicPr>
          <p:cNvPr id="10" name="Plassholder for innhold 9"/>
          <p:cNvPicPr>
            <a:picLocks noGrp="1" noChangeAspect="1"/>
          </p:cNvPicPr>
          <p:nvPr>
            <p:ph idx="1"/>
          </p:nvPr>
        </p:nvPicPr>
        <p:blipFill>
          <a:blip r:embed="rId2"/>
          <a:srcRect t="4170" b="4170"/>
          <a:stretch>
            <a:fillRect/>
          </a:stretch>
        </p:blipFill>
        <p:spPr>
          <a:xfrm>
            <a:off x="1619672" y="1484784"/>
            <a:ext cx="6022909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ktangel 10"/>
          <p:cNvSpPr/>
          <p:nvPr/>
        </p:nvSpPr>
        <p:spPr>
          <a:xfrm>
            <a:off x="534368" y="5301208"/>
            <a:ext cx="8609632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 smtClean="0"/>
              <a:t>”Giving </a:t>
            </a:r>
            <a:r>
              <a:rPr lang="nb-NO" sz="2800" dirty="0"/>
              <a:t>is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new</a:t>
            </a:r>
            <a:r>
              <a:rPr lang="nb-NO" sz="2800" dirty="0"/>
              <a:t> taking, and </a:t>
            </a:r>
            <a:r>
              <a:rPr lang="nb-NO" sz="2800" dirty="0" err="1"/>
              <a:t>sharing</a:t>
            </a:r>
            <a:r>
              <a:rPr lang="nb-NO" sz="2800" dirty="0"/>
              <a:t> </a:t>
            </a:r>
            <a:r>
              <a:rPr lang="nb-NO" sz="2800" dirty="0" smtClean="0"/>
              <a:t>is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new</a:t>
            </a:r>
            <a:r>
              <a:rPr lang="nb-NO" sz="2800" dirty="0"/>
              <a:t> giving</a:t>
            </a:r>
            <a:r>
              <a:rPr lang="nb-NO" sz="2800" dirty="0" smtClean="0"/>
              <a:t>.”</a:t>
            </a:r>
          </a:p>
          <a:p>
            <a:r>
              <a:rPr lang="nb-NO" sz="1050" dirty="0" smtClean="0"/>
              <a:t>								</a:t>
            </a:r>
          </a:p>
          <a:p>
            <a:r>
              <a:rPr lang="nb-NO" sz="1050" dirty="0"/>
              <a:t>	</a:t>
            </a:r>
            <a:r>
              <a:rPr lang="nb-NO" sz="1050" dirty="0" smtClean="0"/>
              <a:t>						                   </a:t>
            </a:r>
            <a:r>
              <a:rPr lang="nb-NO" sz="1050" dirty="0" err="1" smtClean="0"/>
              <a:t>Trendwatching.com</a:t>
            </a:r>
            <a:endParaRPr lang="nb-NO" sz="1050" dirty="0"/>
          </a:p>
        </p:txBody>
      </p:sp>
      <p:sp>
        <p:nvSpPr>
          <p:cNvPr id="14" name="Tittel 1"/>
          <p:cNvSpPr txBox="1">
            <a:spLocks/>
          </p:cNvSpPr>
          <p:nvPr/>
        </p:nvSpPr>
        <p:spPr>
          <a:xfrm>
            <a:off x="462731" y="276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i="1" dirty="0" err="1" smtClean="0"/>
              <a:t>Generation</a:t>
            </a:r>
            <a:r>
              <a:rPr lang="nb-NO" i="1" dirty="0" smtClean="0"/>
              <a:t> </a:t>
            </a:r>
            <a:r>
              <a:rPr lang="nb-NO" i="1" dirty="0" err="1" smtClean="0"/>
              <a:t>Generocity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62485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/>
              <a:t>Elevene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0912" y="1340768"/>
            <a:ext cx="8229600" cy="4525963"/>
          </a:xfrm>
        </p:spPr>
        <p:txBody>
          <a:bodyPr/>
          <a:lstStyle/>
          <a:p>
            <a:r>
              <a:rPr lang="nb-NO" dirty="0" smtClean="0"/>
              <a:t>Mestring og glede!</a:t>
            </a:r>
          </a:p>
          <a:p>
            <a:r>
              <a:rPr lang="nb-NO" dirty="0" smtClean="0"/>
              <a:t>Prøve og feile</a:t>
            </a:r>
            <a:endParaRPr lang="nb-NO" dirty="0" smtClean="0"/>
          </a:p>
          <a:p>
            <a:r>
              <a:rPr lang="nb-NO" dirty="0" smtClean="0"/>
              <a:t>Frihet </a:t>
            </a:r>
            <a:r>
              <a:rPr lang="nb-NO" dirty="0" smtClean="0"/>
              <a:t>til å være </a:t>
            </a:r>
            <a:r>
              <a:rPr lang="nb-NO" dirty="0" smtClean="0"/>
              <a:t>kreative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IMG_0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18669" r="7474" b="6836"/>
          <a:stretch/>
        </p:blipFill>
        <p:spPr>
          <a:xfrm>
            <a:off x="4067944" y="4149080"/>
            <a:ext cx="3744416" cy="2403746"/>
          </a:xfrm>
          <a:prstGeom prst="rect">
            <a:avLst/>
          </a:prstGeom>
        </p:spPr>
      </p:pic>
      <p:pic>
        <p:nvPicPr>
          <p:cNvPr id="6" name="Bilde 5" descr="IMG_197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6"/>
          <a:stretch/>
        </p:blipFill>
        <p:spPr>
          <a:xfrm>
            <a:off x="1115616" y="3573016"/>
            <a:ext cx="2592288" cy="3002694"/>
          </a:xfrm>
          <a:prstGeom prst="rect">
            <a:avLst/>
          </a:prstGeom>
        </p:spPr>
      </p:pic>
      <p:pic>
        <p:nvPicPr>
          <p:cNvPr id="5" name="Bilde 4" descr="Flappy bird på Scratch 2015-03-24 12-04-1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0"/>
          <a:stretch/>
        </p:blipFill>
        <p:spPr>
          <a:xfrm>
            <a:off x="5868144" y="476672"/>
            <a:ext cx="3127375" cy="28321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0"/>
            <a:ext cx="2160240" cy="72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nb-NO" sz="2800" dirty="0" smtClean="0"/>
              <a:t>Inspirerende med ideer og prosjekter!</a:t>
            </a:r>
            <a:endParaRPr lang="nb-NO" sz="2800" dirty="0"/>
          </a:p>
        </p:txBody>
      </p:sp>
      <p:pic>
        <p:nvPicPr>
          <p:cNvPr id="4" name="Plassholder for innhold 3" descr="Flappy på Scratch 2014-02-25 22-57-11 2014-02-25 22-57-2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9" b="13459"/>
          <a:stretch>
            <a:fillRect/>
          </a:stretch>
        </p:blipFill>
        <p:spPr>
          <a:xfrm>
            <a:off x="4644008" y="1298942"/>
            <a:ext cx="4241853" cy="2332856"/>
          </a:xfrm>
        </p:spPr>
      </p:pic>
      <p:pic>
        <p:nvPicPr>
          <p:cNvPr id="6" name="Bilde 5" descr="KodeklubbSpeedway på Scratch 2014-02-25 23-01-05 2014-02-25 23-01-1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/>
          <a:stretch/>
        </p:blipFill>
        <p:spPr>
          <a:xfrm>
            <a:off x="4788024" y="3815028"/>
            <a:ext cx="3789031" cy="2839665"/>
          </a:xfrm>
          <a:prstGeom prst="rect">
            <a:avLst/>
          </a:prstGeom>
        </p:spPr>
      </p:pic>
      <p:pic>
        <p:nvPicPr>
          <p:cNvPr id="7" name="Bilde 6" descr="Snake på Scratch 2014-02-25 23-02-28 2014-02-25 23-02-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851920" cy="2922146"/>
          </a:xfrm>
          <a:prstGeom prst="rect">
            <a:avLst/>
          </a:prstGeom>
        </p:spPr>
      </p:pic>
      <p:pic>
        <p:nvPicPr>
          <p:cNvPr id="8" name="Bilde 7" descr="Pong - 2 players på Scratch 2014-02-25 23-05-45 2014-02-25 23-06-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75068"/>
            <a:ext cx="3240360" cy="2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7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Bla i prosjekter 2015-03-24 10-38-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107219" cy="5400600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/>
          <a:lstStyle/>
          <a:p>
            <a:r>
              <a:rPr lang="nb-NO" dirty="0" smtClean="0"/>
              <a:t>9 millioner prosjekter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241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14546</TotalTime>
  <Words>400</Words>
  <Application>Microsoft Macintosh PowerPoint</Application>
  <PresentationFormat>Skjermfremvisning (4:3)</PresentationFormat>
  <Paragraphs>89</Paragraphs>
  <Slides>17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18" baseType="lpstr">
      <vt:lpstr>Office-tema</vt:lpstr>
      <vt:lpstr>PowerPoint-presentasjon</vt:lpstr>
      <vt:lpstr>PowerPoint-presentasjon</vt:lpstr>
      <vt:lpstr>Min motivasjon</vt:lpstr>
      <vt:lpstr>Min inspirasjon</vt:lpstr>
      <vt:lpstr>PowerPoint-presentasjon</vt:lpstr>
      <vt:lpstr>Generation G</vt:lpstr>
      <vt:lpstr>Elevene</vt:lpstr>
      <vt:lpstr>Inspirerende med ideer og prosjekter!</vt:lpstr>
      <vt:lpstr>9 millioner prosjekter</vt:lpstr>
      <vt:lpstr>Deling inspirerer</vt:lpstr>
      <vt:lpstr>Engasjerte lærere</vt:lpstr>
      <vt:lpstr>PowerPoint-presentasjon</vt:lpstr>
      <vt:lpstr>Erfaringer fra andre land</vt:lpstr>
      <vt:lpstr>Veien videre</vt:lpstr>
      <vt:lpstr>Drømmen er et varig tilbud for alle barn!</vt:lpstr>
      <vt:lpstr>PowerPoint-presentasjon</vt:lpstr>
      <vt:lpstr>Lykke til!</vt:lpstr>
    </vt:vector>
  </TitlesOfParts>
  <Company>Mobiletech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Kodeklubben</dc:title>
  <dc:creator>Thomas Brastad</dc:creator>
  <cp:lastModifiedBy>Thomas Rasch Brastad</cp:lastModifiedBy>
  <cp:revision>172</cp:revision>
  <cp:lastPrinted>2015-03-24T22:22:21Z</cp:lastPrinted>
  <dcterms:created xsi:type="dcterms:W3CDTF">2013-06-13T09:29:37Z</dcterms:created>
  <dcterms:modified xsi:type="dcterms:W3CDTF">2015-03-24T22:37:31Z</dcterms:modified>
</cp:coreProperties>
</file>